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1" r:id="rId9"/>
    <p:sldId id="260" r:id="rId10"/>
    <p:sldId id="259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6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9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2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4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0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9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14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5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6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09D14-5B19-4B83-AB30-C792A1CBE73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CEDEC-C080-4CA3-BDB7-9AA1F373C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8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hyperlink" Target="https://www.youtube.com/watch?v=XXe1pKyLGZQ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gif"/><Relationship Id="rId5" Type="http://schemas.openxmlformats.org/officeDocument/2006/relationships/hyperlink" Target="http://v.youku.com/v_show/id_XOTUwNTQ4NjE2.html?from=y1.7-1.2" TargetMode="External"/><Relationship Id="rId10" Type="http://schemas.openxmlformats.org/officeDocument/2006/relationships/image" Target="../media/image8.gif"/><Relationship Id="rId4" Type="http://schemas.openxmlformats.org/officeDocument/2006/relationships/image" Target="../media/image3.png"/><Relationship Id="rId9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54368"/>
            <a:ext cx="9144000" cy="1997687"/>
          </a:xfrm>
        </p:spPr>
        <p:txBody>
          <a:bodyPr/>
          <a:lstStyle/>
          <a:p>
            <a:r>
              <a:rPr lang="en-US" dirty="0" smtClean="0"/>
              <a:t>Kinect Monitor ++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3720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Research Group</a:t>
            </a:r>
          </a:p>
          <a:p>
            <a:r>
              <a:rPr lang="en-US" dirty="0" smtClean="0"/>
              <a:t>University of Manitoba</a:t>
            </a:r>
            <a:endParaRPr lang="en-US" dirty="0"/>
          </a:p>
          <a:p>
            <a:r>
              <a:rPr lang="en-US" dirty="0"/>
              <a:t> Seven Oaks Hospital </a:t>
            </a:r>
          </a:p>
        </p:txBody>
      </p:sp>
    </p:spTree>
    <p:extLst>
      <p:ext uri="{BB962C8B-B14F-4D97-AF65-F5344CB8AC3E}">
        <p14:creationId xmlns:p14="http://schemas.microsoft.com/office/powerpoint/2010/main" val="90669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9"/>
    </mc:Choice>
    <mc:Fallback>
      <p:transition spd="slow" advTm="317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Function Test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43" y="2054101"/>
            <a:ext cx="4374000" cy="3225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42" y="2054101"/>
            <a:ext cx="4375138" cy="319387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63965" y="5521567"/>
            <a:ext cx="363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Movement1:  </a:t>
            </a:r>
            <a:r>
              <a:rPr lang="en-US" dirty="0"/>
              <a:t>dumbbell bicep </a:t>
            </a:r>
            <a:r>
              <a:rPr lang="en-US" dirty="0" smtClean="0"/>
              <a:t>curls </a:t>
            </a:r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72396" y="5521567"/>
            <a:ext cx="381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Movement2: </a:t>
            </a:r>
            <a:r>
              <a:rPr lang="en-US" dirty="0"/>
              <a:t>dumbbell shoulder press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47719" y="1457975"/>
            <a:ext cx="2454326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Counting and Evaluating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589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94"/>
    </mc:Choice>
    <mc:Fallback>
      <p:transition spd="slow" advTm="1979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54368"/>
            <a:ext cx="9144000" cy="1997687"/>
          </a:xfrm>
        </p:spPr>
        <p:txBody>
          <a:bodyPr/>
          <a:lstStyle/>
          <a:p>
            <a:r>
              <a:rPr lang="en-US" dirty="0" smtClean="0"/>
              <a:t>Kinect Monitor ++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3720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End</a:t>
            </a:r>
          </a:p>
          <a:p>
            <a:r>
              <a:rPr lang="en-US" dirty="0" smtClean="0"/>
              <a:t>Still </a:t>
            </a:r>
            <a:r>
              <a:rPr lang="en-US" dirty="0"/>
              <a:t>U</a:t>
            </a:r>
            <a:r>
              <a:rPr lang="en-US" dirty="0" smtClean="0"/>
              <a:t>nder </a:t>
            </a:r>
            <a:r>
              <a:rPr lang="en-US" dirty="0"/>
              <a:t>D</a:t>
            </a:r>
            <a:r>
              <a:rPr lang="en-US" dirty="0" smtClean="0"/>
              <a:t>eveloping</a:t>
            </a:r>
          </a:p>
        </p:txBody>
      </p:sp>
    </p:spTree>
    <p:extLst>
      <p:ext uri="{BB962C8B-B14F-4D97-AF65-F5344CB8AC3E}">
        <p14:creationId xmlns:p14="http://schemas.microsoft.com/office/powerpoint/2010/main" val="44683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4"/>
    </mc:Choice>
    <mc:Fallback>
      <p:transition spd="slow" advTm="309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Minimum Requirement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32-bit (x86) or 64-bit (x64) processors </a:t>
            </a:r>
          </a:p>
          <a:p>
            <a:pPr lvl="1"/>
            <a:r>
              <a:rPr lang="en-US" dirty="0" smtClean="0"/>
              <a:t>Dual-core, 2.66-GHz or faster processor</a:t>
            </a:r>
          </a:p>
          <a:p>
            <a:pPr lvl="1"/>
            <a:r>
              <a:rPr lang="en-US" dirty="0" smtClean="0"/>
              <a:t>USB 2.0 bus dedicated to the Kinect </a:t>
            </a:r>
          </a:p>
          <a:p>
            <a:pPr lvl="1"/>
            <a:r>
              <a:rPr lang="en-US" dirty="0" smtClean="0"/>
              <a:t>2 GB of RAM </a:t>
            </a:r>
          </a:p>
          <a:p>
            <a:pPr lvl="1"/>
            <a:r>
              <a:rPr lang="en-US" dirty="0" smtClean="0"/>
              <a:t>Graphics card that supports DirectX 9.0 </a:t>
            </a:r>
          </a:p>
          <a:p>
            <a:pPr lvl="1"/>
            <a:r>
              <a:rPr lang="en-US" dirty="0" smtClean="0"/>
              <a:t>A Microsoft Kinect for windows sensor (V1)</a:t>
            </a:r>
          </a:p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KinectSDK-v1.8-Setup (Drive)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6"/>
    </mc:Choice>
    <mc:Fallback>
      <p:transition spd="slow" advTm="508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GUI Introduction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2" y="1368438"/>
            <a:ext cx="7190452" cy="532838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003622" y="1901952"/>
            <a:ext cx="2488092" cy="164592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组合 8"/>
          <p:cNvGrpSpPr/>
          <p:nvPr/>
        </p:nvGrpSpPr>
        <p:grpSpPr>
          <a:xfrm>
            <a:off x="1794100" y="1446848"/>
            <a:ext cx="6508652" cy="577024"/>
            <a:chOff x="1806292" y="1471232"/>
            <a:chExt cx="6508652" cy="577024"/>
          </a:xfrm>
        </p:grpSpPr>
        <p:sp>
          <p:nvSpPr>
            <p:cNvPr id="5" name="矩形 4"/>
            <p:cNvSpPr/>
            <p:nvPr/>
          </p:nvSpPr>
          <p:spPr>
            <a:xfrm>
              <a:off x="1806292" y="1645920"/>
              <a:ext cx="3558188" cy="268224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003622" y="1666304"/>
              <a:ext cx="2311322" cy="223456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减号 7"/>
            <p:cNvSpPr/>
            <p:nvPr/>
          </p:nvSpPr>
          <p:spPr>
            <a:xfrm>
              <a:off x="5266944" y="1471232"/>
              <a:ext cx="841248" cy="577024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6096000" y="5437632"/>
            <a:ext cx="2206752" cy="1210420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3803904" y="5437632"/>
            <a:ext cx="2199718" cy="1210420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1350030" y="5437632"/>
            <a:ext cx="2380722" cy="1210420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817034" y="3756842"/>
            <a:ext cx="4144342" cy="1299418"/>
            <a:chOff x="3853610" y="3744650"/>
            <a:chExt cx="4144342" cy="1299418"/>
          </a:xfrm>
        </p:grpSpPr>
        <p:sp>
          <p:nvSpPr>
            <p:cNvPr id="13" name="十字形 12"/>
            <p:cNvSpPr/>
            <p:nvPr/>
          </p:nvSpPr>
          <p:spPr>
            <a:xfrm>
              <a:off x="5663184" y="4272403"/>
              <a:ext cx="712294" cy="637553"/>
            </a:xfrm>
            <a:prstGeom prst="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七边形 13"/>
            <p:cNvSpPr/>
            <p:nvPr/>
          </p:nvSpPr>
          <p:spPr>
            <a:xfrm>
              <a:off x="3853610" y="3744650"/>
              <a:ext cx="1535254" cy="1292352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Obtained</a:t>
              </a:r>
            </a:p>
            <a:p>
              <a:pPr algn="ctr"/>
              <a:r>
                <a:rPr lang="en-US" dirty="0" smtClean="0"/>
                <a:t>Video Stream</a:t>
              </a:r>
              <a:endParaRPr lang="en-US" dirty="0"/>
            </a:p>
          </p:txBody>
        </p:sp>
        <p:sp>
          <p:nvSpPr>
            <p:cNvPr id="15" name="七边形 14"/>
            <p:cNvSpPr/>
            <p:nvPr/>
          </p:nvSpPr>
          <p:spPr>
            <a:xfrm>
              <a:off x="6598913" y="3929244"/>
              <a:ext cx="1399039" cy="1114824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Standard Action</a:t>
              </a:r>
              <a:endParaRPr lang="en-US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766034" y="2032064"/>
            <a:ext cx="295046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sections: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Status label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view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view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History view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Kinect Control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Movement control</a:t>
            </a:r>
          </a:p>
        </p:txBody>
      </p:sp>
    </p:spTree>
    <p:extLst>
      <p:ext uri="{BB962C8B-B14F-4D97-AF65-F5344CB8AC3E}">
        <p14:creationId xmlns:p14="http://schemas.microsoft.com/office/powerpoint/2010/main" val="127006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8"/>
    </mc:Choice>
    <mc:Fallback>
      <p:transition spd="slow" advTm="612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GUI Introduction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2" y="1368438"/>
            <a:ext cx="7190452" cy="532838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794100" y="1446848"/>
            <a:ext cx="6508652" cy="577024"/>
            <a:chOff x="1806292" y="1471232"/>
            <a:chExt cx="6508652" cy="577024"/>
          </a:xfrm>
        </p:grpSpPr>
        <p:sp>
          <p:nvSpPr>
            <p:cNvPr id="5" name="矩形 4"/>
            <p:cNvSpPr/>
            <p:nvPr/>
          </p:nvSpPr>
          <p:spPr>
            <a:xfrm>
              <a:off x="1806292" y="1645920"/>
              <a:ext cx="3558188" cy="268224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003622" y="1666304"/>
              <a:ext cx="2311322" cy="223456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减号 7"/>
            <p:cNvSpPr/>
            <p:nvPr/>
          </p:nvSpPr>
          <p:spPr>
            <a:xfrm>
              <a:off x="5266944" y="1471232"/>
              <a:ext cx="841248" cy="577024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74516" y="1804416"/>
            <a:ext cx="4669764" cy="2291801"/>
            <a:chOff x="7247668" y="1901952"/>
            <a:chExt cx="4669764" cy="2291801"/>
          </a:xfrm>
        </p:grpSpPr>
        <p:sp>
          <p:nvSpPr>
            <p:cNvPr id="3" name="线形标注 3(带边框和强调线) 2"/>
            <p:cNvSpPr/>
            <p:nvPr/>
          </p:nvSpPr>
          <p:spPr>
            <a:xfrm>
              <a:off x="8954776" y="2225638"/>
              <a:ext cx="2962656" cy="1968115"/>
            </a:xfrm>
            <a:prstGeom prst="accentBorderCallout3">
              <a:avLst>
                <a:gd name="adj1" fmla="val 56188"/>
                <a:gd name="adj2" fmla="val -3592"/>
                <a:gd name="adj3" fmla="val 33528"/>
                <a:gd name="adj4" fmla="val -17960"/>
                <a:gd name="adj5" fmla="val 4881"/>
                <a:gd name="adj6" fmla="val -64826"/>
                <a:gd name="adj7" fmla="val -18071"/>
                <a:gd name="adj8" fmla="val -140661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Status Label</a:t>
              </a:r>
            </a:p>
            <a:p>
              <a:pPr marL="342900" indent="-342900">
                <a:buAutoNum type="alphaLcParenR"/>
              </a:pP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Show the Index and name of current movement</a:t>
              </a:r>
            </a:p>
            <a:p>
              <a:pPr marL="342900" indent="-342900">
                <a:buAutoNum type="alphaLcParenR"/>
              </a:pP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Shows the Kinect states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247668" y="1901952"/>
              <a:ext cx="1193761" cy="99974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449312" y="4462272"/>
            <a:ext cx="4425696" cy="1633728"/>
            <a:chOff x="7534656" y="4486656"/>
            <a:chExt cx="4425696" cy="1633728"/>
          </a:xfrm>
          <a:pattFill prst="pct20">
            <a:fgClr>
              <a:schemeClr val="accent1"/>
            </a:fgClr>
            <a:bgClr>
              <a:schemeClr val="bg1"/>
            </a:bgClr>
          </a:pattFill>
        </p:grpSpPr>
        <p:sp>
          <p:nvSpPr>
            <p:cNvPr id="21" name="线形标注 3(带边框和强调线) 20"/>
            <p:cNvSpPr/>
            <p:nvPr/>
          </p:nvSpPr>
          <p:spPr>
            <a:xfrm>
              <a:off x="9009888" y="4572000"/>
              <a:ext cx="2950464" cy="1548384"/>
            </a:xfrm>
            <a:prstGeom prst="accentBorderCallout3">
              <a:avLst>
                <a:gd name="adj1" fmla="val 88418"/>
                <a:gd name="adj2" fmla="val -4201"/>
                <a:gd name="adj3" fmla="val 68991"/>
                <a:gd name="adj4" fmla="val -16667"/>
                <a:gd name="adj5" fmla="val 32342"/>
                <a:gd name="adj6" fmla="val -33609"/>
                <a:gd name="adj7" fmla="val -43120"/>
                <a:gd name="adj8" fmla="val -209986"/>
              </a:avLst>
            </a:prstGeom>
            <a:grp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2400" b="1" dirty="0" smtClean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Image Review</a:t>
              </a:r>
            </a:p>
            <a:p>
              <a:pPr marL="342900" indent="-342900">
                <a:lnSpc>
                  <a:spcPct val="150000"/>
                </a:lnSpc>
                <a:buAutoNum type="alphaLcParenR"/>
              </a:pP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Read in Video Stream</a:t>
              </a:r>
            </a:p>
            <a:p>
              <a:pPr marL="342900" indent="-342900">
                <a:lnSpc>
                  <a:spcPct val="150000"/>
                </a:lnSpc>
                <a:buAutoNum type="alphaLcParenR"/>
              </a:pP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Image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7534656" y="4486656"/>
              <a:ext cx="463296" cy="670560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934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6"/>
    </mc:Choice>
    <mc:Fallback>
      <p:transition spd="slow" advTm="697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GUI Introduction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2" y="1368438"/>
            <a:ext cx="7190452" cy="532838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003622" y="1901952"/>
            <a:ext cx="2488092" cy="164592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6096000" y="5437632"/>
            <a:ext cx="2206752" cy="1210420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线形标注 1(带强调线) 2"/>
          <p:cNvSpPr/>
          <p:nvPr/>
        </p:nvSpPr>
        <p:spPr>
          <a:xfrm>
            <a:off x="9278112" y="2194266"/>
            <a:ext cx="2414016" cy="1621830"/>
          </a:xfrm>
          <a:prstGeom prst="accentCallout1">
            <a:avLst>
              <a:gd name="adj1" fmla="val 68365"/>
              <a:gd name="adj2" fmla="val -10858"/>
              <a:gd name="adj3" fmla="val 35435"/>
              <a:gd name="adj4" fmla="val -83081"/>
            </a:avLst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Result Viewer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Clock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</a:p>
          <a:p>
            <a:pPr marL="457200" indent="-457200">
              <a:buAutoNum type="alphaLcParenR"/>
            </a:pPr>
            <a:r>
              <a:rPr lang="en-US" sz="20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bar</a:t>
            </a:r>
            <a:endParaRPr lang="en-US" sz="20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线形标注 1(带强调线) 17"/>
          <p:cNvSpPr/>
          <p:nvPr/>
        </p:nvSpPr>
        <p:spPr>
          <a:xfrm>
            <a:off x="9290304" y="4407114"/>
            <a:ext cx="2670048" cy="1323126"/>
          </a:xfrm>
          <a:prstGeom prst="accentCallout1">
            <a:avLst>
              <a:gd name="adj1" fmla="val 48820"/>
              <a:gd name="adj2" fmla="val -11364"/>
              <a:gd name="adj3" fmla="val 96326"/>
              <a:gd name="adj4" fmla="val -79041"/>
            </a:avLst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History view</a:t>
            </a:r>
          </a:p>
          <a:p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the past evaluation of current movements and records them into a file</a:t>
            </a:r>
            <a:endParaRPr 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6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1"/>
    </mc:Choice>
    <mc:Fallback>
      <p:transition spd="slow" advTm="713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GUI Introduction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2" y="1368438"/>
            <a:ext cx="7190452" cy="5328382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803904" y="5437632"/>
            <a:ext cx="2199718" cy="1210420"/>
          </a:xfrm>
          <a:prstGeom prst="round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线形标注 3(无边框) 2"/>
          <p:cNvSpPr/>
          <p:nvPr/>
        </p:nvSpPr>
        <p:spPr>
          <a:xfrm>
            <a:off x="8708136" y="1690688"/>
            <a:ext cx="3108726" cy="2186368"/>
          </a:xfrm>
          <a:prstGeom prst="callout3">
            <a:avLst>
              <a:gd name="adj1" fmla="val 17635"/>
              <a:gd name="adj2" fmla="val -1666"/>
              <a:gd name="adj3" fmla="val 39957"/>
              <a:gd name="adj4" fmla="val -22658"/>
              <a:gd name="adj5" fmla="val 100000"/>
              <a:gd name="adj6" fmla="val -56299"/>
              <a:gd name="adj7" fmla="val 202155"/>
              <a:gd name="adj8" fmla="val -141512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Kinect Control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Radio Button group of mode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Normal: track whole body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Seated: upper body only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Close &amp; Open Kinect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Quit – kill the process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08136" y="3803904"/>
            <a:ext cx="3179064" cy="1548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 smtClean="0"/>
              <a:t>d) Show &amp; Hide Skeleton</a:t>
            </a:r>
          </a:p>
          <a:p>
            <a:r>
              <a:rPr lang="en-US" dirty="0" smtClean="0"/>
              <a:t>     It is strongly recommended to open up the skeleton, which is much helpful to correct your action potentially.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09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1"/>
    </mc:Choice>
    <mc:Fallback>
      <p:transition spd="slow" advTm="716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GUI Introduction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2" y="1368438"/>
            <a:ext cx="7190452" cy="5328382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350030" y="5437632"/>
            <a:ext cx="2380722" cy="121042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/>
          <p:cNvSpPr txBox="1"/>
          <p:nvPr/>
        </p:nvSpPr>
        <p:spPr>
          <a:xfrm>
            <a:off x="8528290" y="1368438"/>
            <a:ext cx="2457917" cy="40011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Movement Control</a:t>
            </a:r>
            <a:endParaRPr lang="en-US" sz="2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05088" y="1975104"/>
            <a:ext cx="316992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a) Radio Button Group</a:t>
            </a:r>
          </a:p>
          <a:p>
            <a:r>
              <a:rPr lang="en-US" dirty="0"/>
              <a:t> </a:t>
            </a:r>
            <a:r>
              <a:rPr lang="en-US" dirty="0" smtClean="0"/>
              <a:t>   To set difficulty level.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b) PLAY &amp; STOP</a:t>
            </a:r>
          </a:p>
          <a:p>
            <a:r>
              <a:rPr lang="en-US" dirty="0"/>
              <a:t> </a:t>
            </a:r>
            <a:r>
              <a:rPr lang="en-US" dirty="0" smtClean="0"/>
              <a:t>   To turn on or off the movement assessment system.</a:t>
            </a:r>
          </a:p>
          <a:p>
            <a:r>
              <a:rPr lang="en-US" dirty="0" smtClean="0"/>
              <a:t>c) Pause &amp; Resume</a:t>
            </a:r>
          </a:p>
          <a:p>
            <a:r>
              <a:rPr lang="en-US" dirty="0" smtClean="0"/>
              <a:t>    To pause the color image and whole assessment system.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d) Previous &amp; Next</a:t>
            </a:r>
          </a:p>
          <a:p>
            <a:r>
              <a:rPr lang="en-US" dirty="0" smtClean="0"/>
              <a:t>    To choose the next or previous kind of movement.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e) Clear button</a:t>
            </a:r>
          </a:p>
          <a:p>
            <a:r>
              <a:rPr lang="en-US" dirty="0"/>
              <a:t> </a:t>
            </a:r>
            <a:r>
              <a:rPr lang="en-US" dirty="0" smtClean="0"/>
              <a:t>   To erase the completed times and the evaluations, i.e. restart.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8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5"/>
    </mc:Choice>
    <mc:Fallback>
      <p:transition spd="slow" advTm="797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GUI </a:t>
            </a: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61858" y="1319670"/>
            <a:ext cx="3089307" cy="40011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Recommend using method</a:t>
            </a:r>
            <a:endParaRPr lang="en-US" sz="2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3362" y="1946631"/>
            <a:ext cx="1508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Step1: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up Kinect and check status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06990" y="1946631"/>
            <a:ext cx="2178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Step2: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 playing and configure assessment 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0789" y="3966964"/>
            <a:ext cx="520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Step4: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 Kinect and ensure it shut down properly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3837" y="4013131"/>
            <a:ext cx="217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Step3: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 to  use it in different ways.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4706" y="365125"/>
            <a:ext cx="781050" cy="381000"/>
          </a:xfrm>
          <a:prstGeom prst="rect">
            <a:avLst/>
          </a:prstGeom>
        </p:spPr>
      </p:pic>
      <p:pic>
        <p:nvPicPr>
          <p:cNvPr id="13" name="图片 1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6429" y="799626"/>
            <a:ext cx="871171" cy="33072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271980" y="565209"/>
            <a:ext cx="2017219" cy="369332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 to the videos: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43" y="1813404"/>
            <a:ext cx="3048000" cy="22669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332" y="1757153"/>
            <a:ext cx="3048000" cy="22669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46" y="4396891"/>
            <a:ext cx="3048000" cy="2266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479" y="4388259"/>
            <a:ext cx="3048000" cy="22669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547" y="4396891"/>
            <a:ext cx="30480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36"/>
    </mc:Choice>
    <mc:Fallback>
      <p:transition spd="slow" advTm="1593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Test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7719" y="1457975"/>
            <a:ext cx="1664430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Action Tracking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46" y="1929912"/>
            <a:ext cx="3048000" cy="2247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92" y="1929912"/>
            <a:ext cx="3048000" cy="2247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15" y="1929912"/>
            <a:ext cx="3048000" cy="2247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92" y="4443384"/>
            <a:ext cx="3048000" cy="2247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46" y="4443384"/>
            <a:ext cx="3048000" cy="2247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15" y="4417036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98"/>
    </mc:Choice>
    <mc:Fallback>
      <p:transition spd="slow" advTm="18398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375</Words>
  <Application>Microsoft Office PowerPoint</Application>
  <PresentationFormat>宽屏</PresentationFormat>
  <Paragraphs>76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Kinect Monitor ++</vt:lpstr>
      <vt:lpstr>1. Minimum Requirement</vt:lpstr>
      <vt:lpstr>2. GUI Introduction</vt:lpstr>
      <vt:lpstr>2. GUI Introduction</vt:lpstr>
      <vt:lpstr>2. GUI Introduction</vt:lpstr>
      <vt:lpstr>2. GUI Introduction</vt:lpstr>
      <vt:lpstr>2. GUI Introduction</vt:lpstr>
      <vt:lpstr>2. GUI Introduction</vt:lpstr>
      <vt:lpstr>3. Function Test</vt:lpstr>
      <vt:lpstr>3. Function Test</vt:lpstr>
      <vt:lpstr>Kinect Monitor ++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Kinect Monitor ++</dc:title>
  <dc:creator>Zhen Zhao</dc:creator>
  <cp:lastModifiedBy>Zhen Zhao</cp:lastModifiedBy>
  <cp:revision>60</cp:revision>
  <dcterms:created xsi:type="dcterms:W3CDTF">2015-05-06T22:40:59Z</dcterms:created>
  <dcterms:modified xsi:type="dcterms:W3CDTF">2015-05-07T19:20:26Z</dcterms:modified>
</cp:coreProperties>
</file>